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2" r:id="rId4"/>
    <p:sldId id="263" r:id="rId5"/>
    <p:sldId id="258" r:id="rId6"/>
    <p:sldId id="265" r:id="rId7"/>
    <p:sldId id="259" r:id="rId8"/>
    <p:sldId id="264" r:id="rId9"/>
    <p:sldId id="266" r:id="rId10"/>
    <p:sldId id="260" r:id="rId11"/>
    <p:sldId id="269" r:id="rId12"/>
    <p:sldId id="261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1600"/>
    <a:srgbClr val="FFFF99"/>
    <a:srgbClr val="CC9900"/>
    <a:srgbClr val="800000"/>
    <a:srgbClr val="CC3300"/>
    <a:srgbClr val="E9DDA9"/>
    <a:srgbClr val="7F5E3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uk-UA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E380A0-B049-4B39-94DD-714A8F512338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uk-UA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9B685A-5F5F-4EF5-8122-2BC31078F765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3CDD5-0D15-45C6-A1BB-3E6A0D3CF861}" type="slidenum">
              <a:rPr lang="uk-UA"/>
              <a:pPr/>
              <a:t>1</a:t>
            </a:fld>
            <a:endParaRPr lang="uk-UA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653AE-049A-4221-B9DD-8F6B04539263}" type="slidenum">
              <a:rPr lang="uk-UA"/>
              <a:pPr/>
              <a:t>10</a:t>
            </a:fld>
            <a:endParaRPr lang="uk-UA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0AECC-D1FD-402B-A423-BDC8D4A16E20}" type="slidenum">
              <a:rPr lang="uk-UA"/>
              <a:pPr/>
              <a:t>11</a:t>
            </a:fld>
            <a:endParaRPr lang="uk-UA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B6397-730D-471C-8574-2E868C2972AB}" type="slidenum">
              <a:rPr lang="uk-UA"/>
              <a:pPr/>
              <a:t>12</a:t>
            </a:fld>
            <a:endParaRPr lang="uk-UA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C9195-E77E-4569-80B0-0C8666836782}" type="slidenum">
              <a:rPr lang="uk-UA"/>
              <a:pPr/>
              <a:t>13</a:t>
            </a:fld>
            <a:endParaRPr lang="uk-UA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3F52E-5418-441B-B0C1-B12FEFEB99C1}" type="slidenum">
              <a:rPr lang="uk-UA"/>
              <a:pPr/>
              <a:t>14</a:t>
            </a:fld>
            <a:endParaRPr lang="uk-UA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BACA0-DFC5-4AA0-9D64-073DDCCA4125}" type="slidenum">
              <a:rPr lang="uk-UA"/>
              <a:pPr/>
              <a:t>15</a:t>
            </a:fld>
            <a:endParaRPr lang="uk-UA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ADE9C-387C-45A4-868D-71AB632B9841}" type="slidenum">
              <a:rPr lang="uk-UA"/>
              <a:pPr/>
              <a:t>2</a:t>
            </a:fld>
            <a:endParaRPr lang="uk-UA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1F295-1F29-4B59-8828-FD22FD19E7E1}" type="slidenum">
              <a:rPr lang="uk-UA"/>
              <a:pPr/>
              <a:t>3</a:t>
            </a:fld>
            <a:endParaRPr lang="uk-UA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33070-D15F-48BC-B5B4-DD08DB3C1E1C}" type="slidenum">
              <a:rPr lang="uk-UA"/>
              <a:pPr/>
              <a:t>4</a:t>
            </a:fld>
            <a:endParaRPr lang="uk-UA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821FB-E98B-49BF-A225-B7300F558436}" type="slidenum">
              <a:rPr lang="uk-UA"/>
              <a:pPr/>
              <a:t>5</a:t>
            </a:fld>
            <a:endParaRPr lang="uk-UA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7FE1C-4D22-4A50-9A15-5B133B8866C4}" type="slidenum">
              <a:rPr lang="uk-UA"/>
              <a:pPr/>
              <a:t>6</a:t>
            </a:fld>
            <a:endParaRPr lang="uk-UA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F9B50-CEA5-4B0C-A6B9-6693D6B0690E}" type="slidenum">
              <a:rPr lang="uk-UA"/>
              <a:pPr/>
              <a:t>7</a:t>
            </a:fld>
            <a:endParaRPr lang="uk-UA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3AF7C-51F3-4110-A41C-96E2997F0F73}" type="slidenum">
              <a:rPr lang="uk-UA"/>
              <a:pPr/>
              <a:t>8</a:t>
            </a:fld>
            <a:endParaRPr lang="uk-UA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260CC-D560-441E-AEDF-792AB0B986F2}" type="slidenum">
              <a:rPr lang="uk-UA"/>
              <a:pPr/>
              <a:t>9</a:t>
            </a:fld>
            <a:endParaRPr lang="uk-UA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73144-7287-450A-BAEB-C9862012FF4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34467-EC20-4B81-8B59-72D54A7FB465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302A-772D-4019-8B8E-385E60BEA0F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A06E-818E-4B5A-B5B5-B5E4FFE2922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6A75-C483-4A5D-81D0-B5D9E8CD3AF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CAAE9-C5FD-48D5-8789-E60ECD91A7E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722AD-E424-41DC-AE52-ECC24F890E7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4C8FC-27B7-458C-94AF-394498384E50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FC060-E4BF-4F8D-AECF-D4F265F79A9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8749D-0F6C-4E47-B04B-5C50CB9101BD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2D8CE-C2C5-478C-B8C2-7A3F74B9FFB3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7F5E39">
                <a:gamma/>
                <a:tint val="0"/>
                <a:invGamma/>
              </a:srgbClr>
            </a:gs>
            <a:gs pos="100000">
              <a:srgbClr val="7F5E3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AEEBAE-777A-4D88-BB30-AD24BC809205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54;&#1089;&#1090;%20&#1042;&#1080;&#1096;\&#1072;&#1088;&#1077;&#1096;&#1090;.wmv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4;&#1089;&#1090;%20&#1042;&#1080;&#1096;\&#1086;&#1093;&#1086;&#1090;&#1072;.wmv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4;&#1089;&#1090;%20&#1042;&#1080;&#1096;\&#1073;&#1072;&#1090;&#1100;&#1082;&#1080;.wm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54;&#1089;&#1090;%20&#1042;&#1080;&#1096;\&#1085;&#1072;&#1074;&#1095;&#1072;&#1085;&#1085;&#1103;.wmv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54;&#1089;&#1090;%20&#1042;&#1080;&#1096;\&#1090;&#1074;&#1086;&#1088;&#1095;&#1110;&#1089;&#1090;&#1100;.wmv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yshn'a Ostap (Hubenko Pawlo Myhajlovych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692150"/>
            <a:ext cx="3857625" cy="4319588"/>
          </a:xfrm>
          <a:prstGeom prst="rect">
            <a:avLst/>
          </a:prstGeom>
          <a:noFill/>
          <a:ln w="76200">
            <a:solidFill>
              <a:srgbClr val="421600"/>
            </a:solidFill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16013" y="620713"/>
            <a:ext cx="7762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6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  <a:p>
            <a:pPr algn="ctr"/>
            <a:r>
              <a:rPr lang="uk-UA" sz="6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  <a:p>
            <a:pPr algn="ctr"/>
            <a:r>
              <a:rPr lang="uk-UA" sz="6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</a:p>
          <a:p>
            <a:pPr algn="ctr"/>
            <a:r>
              <a:rPr lang="uk-UA" sz="6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  <a:p>
            <a:pPr algn="ctr"/>
            <a:r>
              <a:rPr lang="uk-UA" sz="6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164388" y="476250"/>
            <a:ext cx="9493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6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</a:p>
          <a:p>
            <a:pPr algn="ctr"/>
            <a:r>
              <a:rPr lang="uk-UA" sz="6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  <a:p>
            <a:pPr algn="ctr"/>
            <a:r>
              <a:rPr lang="uk-UA" sz="6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</a:t>
            </a:r>
          </a:p>
          <a:p>
            <a:pPr algn="ctr"/>
            <a:r>
              <a:rPr lang="uk-UA" sz="6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  <a:p>
            <a:pPr algn="ctr"/>
            <a:r>
              <a:rPr lang="uk-UA" sz="6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68313" y="5516563"/>
            <a:ext cx="8453437" cy="758825"/>
          </a:xfrm>
          <a:prstGeom prst="rect">
            <a:avLst/>
          </a:prstGeom>
          <a:solidFill>
            <a:schemeClr val="bg1"/>
          </a:solidFill>
          <a:ln w="57150">
            <a:solidFill>
              <a:srgbClr val="4216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uk-UA" sz="4000" b="1">
                <a:solidFill>
                  <a:srgbClr val="421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ПАВЛО МИХАЙЛОВИЧ ГУБЕНКО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023938" y="2841625"/>
            <a:ext cx="7096125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no Pro Smbd Caption"/>
              </a:rPr>
              <a:t>ПАВЛО МИХАЙЛОВИЧ ГУБЕНКО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</a:rPr>
              <a:t>НАЙВІДОМІШІ ТВОРИ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9750" y="1700213"/>
            <a:ext cx="8277225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“Вишневі усмішки (сільські)”</a:t>
            </a:r>
          </a:p>
          <a:p>
            <a:pPr algn="ctr"/>
            <a:r>
              <a:rPr lang="uk-UA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“Вишневі усмішки кримські”</a:t>
            </a:r>
          </a:p>
          <a:p>
            <a:pPr algn="ctr"/>
            <a:r>
              <a:rPr lang="uk-UA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“Українізуємось”</a:t>
            </a:r>
          </a:p>
          <a:p>
            <a:pPr algn="ctr"/>
            <a:r>
              <a:rPr lang="uk-UA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“Вишневі усмішки закордонні”</a:t>
            </a:r>
          </a:p>
          <a:p>
            <a:pPr algn="ctr"/>
            <a:r>
              <a:rPr lang="uk-UA" sz="4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“Мисливські усмішки”</a:t>
            </a:r>
          </a:p>
          <a:p>
            <a:pPr algn="ctr"/>
            <a:r>
              <a:rPr lang="uk-UA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Гумореска “Моя автобіографія”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P10109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900113" y="209550"/>
            <a:ext cx="72913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Тематика творів</a:t>
            </a:r>
            <a:r>
              <a:rPr lang="uk-UA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r>
              <a:rPr lang="uk-UA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(пов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uk-UA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язана із злободенними проблемами часу)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39750" y="1557338"/>
            <a:ext cx="827722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uk-UA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Українське село у віковічних злиднях</a:t>
            </a:r>
          </a:p>
          <a:p>
            <a:pPr>
              <a:buFontTx/>
              <a:buChar char="-"/>
            </a:pPr>
            <a:r>
              <a:rPr lang="uk-UA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Доля інших народів</a:t>
            </a:r>
          </a:p>
          <a:p>
            <a:pPr>
              <a:buFontTx/>
              <a:buChar char="-"/>
            </a:pPr>
            <a:r>
              <a:rPr lang="uk-UA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Розвиток української культури</a:t>
            </a:r>
          </a:p>
          <a:p>
            <a:pPr>
              <a:buFontTx/>
              <a:buChar char="-"/>
            </a:pPr>
            <a:r>
              <a:rPr lang="uk-UA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Потяг неосвічених людей до нового життя</a:t>
            </a:r>
          </a:p>
          <a:p>
            <a:pPr>
              <a:buFontTx/>
              <a:buChar char="-"/>
            </a:pPr>
            <a:r>
              <a:rPr lang="uk-UA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Партійна ідеологія</a:t>
            </a:r>
          </a:p>
          <a:p>
            <a:pPr>
              <a:buFontTx/>
              <a:buChar char="-"/>
            </a:pPr>
            <a:r>
              <a:rPr lang="uk-UA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Проблема розвитку національної мови</a:t>
            </a:r>
          </a:p>
          <a:p>
            <a:pPr>
              <a:buFontTx/>
              <a:buChar char="-"/>
            </a:pPr>
            <a:r>
              <a:rPr lang="uk-UA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Відродження національної гідності</a:t>
            </a:r>
          </a:p>
          <a:p>
            <a:r>
              <a:rPr lang="uk-UA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українського народу</a:t>
            </a:r>
          </a:p>
          <a:p>
            <a:pPr>
              <a:buFontTx/>
              <a:buChar char="-"/>
            </a:pPr>
            <a:r>
              <a:rPr lang="uk-UA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природа як джерело краси і натхнення тощо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90" name="арешт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9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F5E39"/>
            </a:gs>
            <a:gs pos="100000">
              <a:srgbClr val="7F5E39">
                <a:gamma/>
                <a:tint val="0"/>
                <a:invGamma/>
              </a:srgbClr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Ysmishki"/>
          <p:cNvPicPr>
            <a:picLocks noChangeAspect="1" noChangeArrowheads="1"/>
          </p:cNvPicPr>
          <p:nvPr/>
        </p:nvPicPr>
        <p:blipFill>
          <a:blip r:embed="rId3" cstate="print"/>
          <a:srcRect t="6329" r="1338" b="13748"/>
          <a:stretch>
            <a:fillRect/>
          </a:stretch>
        </p:blipFill>
        <p:spPr bwMode="auto">
          <a:xfrm>
            <a:off x="395288" y="188913"/>
            <a:ext cx="4392612" cy="3557587"/>
          </a:xfrm>
          <a:prstGeom prst="rect">
            <a:avLst/>
          </a:prstGeom>
          <a:noFill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787900" y="403225"/>
            <a:ext cx="43561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Найповніше видання</a:t>
            </a:r>
          </a:p>
          <a:p>
            <a:pPr algn="ctr"/>
            <a:r>
              <a:rPr lang="uk-UA" sz="28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циклу вийшло у</a:t>
            </a:r>
          </a:p>
          <a:p>
            <a:pPr algn="ctr"/>
            <a:r>
              <a:rPr lang="uk-UA" sz="28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1958 році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43438" y="1916113"/>
            <a:ext cx="4679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400" b="1" i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“Мисливські усмішки” присвячені М. Рильському </a:t>
            </a:r>
          </a:p>
          <a:p>
            <a:pPr algn="ctr"/>
            <a:r>
              <a:rPr lang="uk-UA" sz="2400" b="1" i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другу, письменнику</a:t>
            </a:r>
          </a:p>
          <a:p>
            <a:pPr algn="ctr"/>
            <a:r>
              <a:rPr lang="uk-UA" sz="2400" b="1" i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 чудовому мисливцеві.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68313" y="3789363"/>
            <a:ext cx="6742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400" b="1" u="sng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</a:t>
            </a:r>
            <a:r>
              <a:rPr lang="uk-UA" sz="24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uk-UA" sz="2400" b="1" i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змалювання краси рідної природи й</a:t>
            </a:r>
          </a:p>
          <a:p>
            <a:r>
              <a:rPr lang="uk-UA" sz="2400" b="1" i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заклик до її збереження.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39750" y="4581525"/>
            <a:ext cx="8234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 u="sng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ГОЛОВНА ІДЕЯ</a:t>
            </a:r>
            <a:r>
              <a:rPr lang="uk-UA" sz="24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uk-UA" sz="2400" b="1" i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любити й берегти природу,      утвердження думки про захист природи.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06400" y="5373688"/>
            <a:ext cx="873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b="1" u="sng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Художні компоненти:</a:t>
            </a:r>
            <a:r>
              <a:rPr lang="uk-UA" sz="2000" b="1" i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дотеп, анекдот, пейзаж, що виконує важливу композиційну або ідейно-смислову функцію; портрет, пісня, авторський ліричний відступ, порівняння, епітети, персоніфікація, гіпербола.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7F5E39"/>
            </a:gs>
            <a:gs pos="100000">
              <a:srgbClr val="7F5E39">
                <a:gamma/>
                <a:shade val="0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8" name="охота.wmv">
            <a:hlinkClick r:id="" action="ppaction://media"/>
          </p:cNvPr>
          <p:cNvPicPr>
            <a:picLocks noRot="1" noChangeAspect="1" noChangeArrowheads="1"/>
          </p:cNvPicPr>
          <p:nvPr>
            <p:ph idx="4294967295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260350"/>
            <a:ext cx="4787900" cy="3829050"/>
          </a:xfrm>
          <a:ln/>
        </p:spPr>
      </p:pic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5003800" y="692150"/>
            <a:ext cx="43195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E9DDA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М. Рильський:</a:t>
            </a:r>
          </a:p>
          <a:p>
            <a:pPr algn="ctr"/>
            <a:r>
              <a:rPr lang="uk-UA" sz="2800" b="1">
                <a:solidFill>
                  <a:srgbClr val="E9DDA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“Остап Вишня – справжній мисливець, </a:t>
            </a:r>
          </a:p>
          <a:p>
            <a:pPr algn="ctr"/>
            <a:r>
              <a:rPr lang="uk-UA" sz="2800" b="1">
                <a:solidFill>
                  <a:srgbClr val="E9DDA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 притому </a:t>
            </a:r>
          </a:p>
          <a:p>
            <a:pPr algn="ctr"/>
            <a:r>
              <a:rPr lang="uk-UA" sz="2800" b="1">
                <a:solidFill>
                  <a:srgbClr val="E9DDA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поет полювання”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79388" y="4292600"/>
            <a:ext cx="95964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E9DDA9"/>
                </a:solidFill>
              </a:rPr>
              <a:t>ГОЛОВНИМ ПЕРСОНАЖЕМ</a:t>
            </a:r>
            <a:r>
              <a:rPr lang="uk-UA" sz="2000">
                <a:solidFill>
                  <a:srgbClr val="E9DDA9"/>
                </a:solidFill>
              </a:rPr>
              <a:t> </a:t>
            </a:r>
            <a:r>
              <a:rPr lang="uk-UA" sz="2000" b="1" i="1">
                <a:solidFill>
                  <a:srgbClr val="E9DDA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“Мисливських усмішок” є мисливець чи </a:t>
            </a:r>
          </a:p>
          <a:p>
            <a:r>
              <a:rPr lang="uk-UA" sz="2000" b="1" i="1">
                <a:solidFill>
                  <a:srgbClr val="E9DDA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рибалка, який з почуттям гумору розповідає цікаві бувальщини. </a:t>
            </a:r>
          </a:p>
          <a:p>
            <a:r>
              <a:rPr lang="uk-UA" sz="2000" b="1" i="1">
                <a:solidFill>
                  <a:srgbClr val="E9DDA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 правило, в основі  “невигаданих” історій лежить такий </a:t>
            </a:r>
          </a:p>
          <a:p>
            <a:r>
              <a:rPr lang="uk-UA" sz="2000" b="1" i="1">
                <a:solidFill>
                  <a:srgbClr val="E9DDA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улюблений засіб народної творчості, як художнє перебільшення.</a:t>
            </a:r>
          </a:p>
          <a:p>
            <a:r>
              <a:rPr lang="uk-UA" sz="2000" b="1" i="1">
                <a:solidFill>
                  <a:srgbClr val="E9DDA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Герої усмішок, здається, не полювали по-справжньому: </a:t>
            </a:r>
          </a:p>
          <a:p>
            <a:r>
              <a:rPr lang="uk-UA" sz="2000" b="1" i="1">
                <a:solidFill>
                  <a:srgbClr val="E9DDA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найважливішим  під час  полювання для них було помилуватися світанковими ранками, тихими вечорами над озерами.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78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89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F5E39"/>
            </a:gs>
            <a:gs pos="100000">
              <a:srgbClr val="7F5E39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60350"/>
            <a:ext cx="5113338" cy="3375025"/>
          </a:xfrm>
          <a:prstGeom prst="rect">
            <a:avLst/>
          </a:prstGeom>
          <a:noFill/>
        </p:spPr>
      </p:pic>
      <p:pic>
        <p:nvPicPr>
          <p:cNvPr id="45061" name="Picture 5" descr="97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04813"/>
            <a:ext cx="1812925" cy="2808287"/>
          </a:xfrm>
          <a:prstGeom prst="rect">
            <a:avLst/>
          </a:prstGeom>
          <a:noFill/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00113" y="3429000"/>
            <a:ext cx="1428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07963" y="3860800"/>
            <a:ext cx="8936037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постає в “Мисливських усмішках” як співець рідної природи, великий гуманіст, що змалював колоритних мисливців і рибалок, безмежно закоханих у рідні озера і ліси, річки і гаї.</a:t>
            </a:r>
          </a:p>
          <a:p>
            <a:r>
              <a:rPr lang="uk-UA" sz="2400" b="1" i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щоденнику за 23 січня 1952 р. Остап Вишня писав: </a:t>
            </a:r>
          </a:p>
          <a:p>
            <a:r>
              <a:rPr lang="uk-UA" sz="2400" b="1" i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 Їздили полювати. Це не вперше і не востаннє. Нічого! </a:t>
            </a:r>
          </a:p>
          <a:p>
            <a:r>
              <a:rPr lang="uk-UA" sz="2400" b="1" i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 як радісно, що я нічого не вбив!”</a:t>
            </a:r>
          </a:p>
          <a:p>
            <a:r>
              <a:rPr lang="uk-UA" b="1" i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76250"/>
            <a:ext cx="7197725" cy="5757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F5E39"/>
            </a:gs>
            <a:gs pos="100000">
              <a:srgbClr val="7F5E39">
                <a:gamma/>
                <a:tint val="0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 l="57692" t="10971" r="29343" b="61440"/>
          <a:stretch>
            <a:fillRect/>
          </a:stretch>
        </p:blipFill>
        <p:spPr bwMode="auto">
          <a:xfrm>
            <a:off x="684213" y="404813"/>
            <a:ext cx="2070100" cy="295275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 l="75061" t="9546" r="8939" b="60745"/>
          <a:stretch>
            <a:fillRect/>
          </a:stretch>
        </p:blipFill>
        <p:spPr bwMode="auto">
          <a:xfrm>
            <a:off x="684213" y="3573463"/>
            <a:ext cx="2106612" cy="2808287"/>
          </a:xfrm>
          <a:prstGeom prst="rect">
            <a:avLst/>
          </a:prstGeom>
          <a:noFill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635375" y="333375"/>
            <a:ext cx="4248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Батько - Михайло Кіндратович Губенко</a:t>
            </a:r>
            <a:endParaRPr lang="ru-RU" sz="2800" b="1">
              <a:solidFill>
                <a:srgbClr val="421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419475" y="5589588"/>
            <a:ext cx="51133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Мати -  Параска Олександрівна Губенко</a:t>
            </a:r>
            <a:endParaRPr lang="ru-RU" sz="2800" b="1">
              <a:solidFill>
                <a:srgbClr val="421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 flipV="1">
            <a:off x="5148263" y="4365625"/>
            <a:ext cx="6335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ru-RU" sz="1400">
              <a:solidFill>
                <a:srgbClr val="CC9900"/>
              </a:solidFill>
            </a:endParaRPr>
          </a:p>
        </p:txBody>
      </p:sp>
      <p:pic>
        <p:nvPicPr>
          <p:cNvPr id="23559" name="батьки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298575"/>
            <a:ext cx="5202237" cy="416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7772400" cy="792163"/>
          </a:xfrm>
        </p:spPr>
        <p:txBody>
          <a:bodyPr/>
          <a:lstStyle/>
          <a:p>
            <a:r>
              <a:rPr lang="uk-UA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ОСВІТА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268413"/>
            <a:ext cx="8640762" cy="5113337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uk-UA" sz="2400" b="1">
                <a:solidFill>
                  <a:srgbClr val="421600"/>
                </a:solidFill>
              </a:rPr>
              <a:t>“Оддали мене в школу рано. Не було, мабуть, мені й шести літ. Скінчив школу... Повіз батько мене в Зіньків і віддав у Зіньківську міську двокласну школу. Зіньківську школу закінчив я року 1903-го з свідоцтвом, що маю право бути поштово-телеграфним чиновником. Та куди ж мені в ті чиновники, коли “мені тринадцятий минало”... Повезла мене мати аж у Київ, у військово-фельдшерську школу, бо батько, як колишній солдат мав право в ту школу дітей оддавати на “казьонний кошт”... </a:t>
            </a:r>
          </a:p>
          <a:p>
            <a:pPr algn="l">
              <a:lnSpc>
                <a:spcPct val="80000"/>
              </a:lnSpc>
            </a:pPr>
            <a:r>
              <a:rPr lang="uk-UA" sz="2400" b="1">
                <a:solidFill>
                  <a:srgbClr val="421600"/>
                </a:solidFill>
              </a:rPr>
              <a:t>		                                  “Моя автобіографія”</a:t>
            </a:r>
          </a:p>
          <a:p>
            <a:pPr algn="l">
              <a:lnSpc>
                <a:spcPct val="80000"/>
              </a:lnSpc>
            </a:pPr>
            <a:endParaRPr lang="uk-UA" sz="2400" b="1">
              <a:solidFill>
                <a:srgbClr val="42160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24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Потім служба в армії і робота в хірургічному відділенні лікарні. Працював і одночасно готувався до екзаменів на атестат зрілості. Успішно їх склав і в 1917 р. вступив на історико-філологічний факультет Київського університету.</a:t>
            </a:r>
            <a:endParaRPr lang="ru-RU" sz="2400" b="1">
              <a:solidFill>
                <a:srgbClr val="421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uk-UA" sz="2400" b="1">
              <a:solidFill>
                <a:srgbClr val="421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1" name="навчання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692150"/>
            <a:ext cx="6858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0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F5E39"/>
            </a:gs>
            <a:gs pos="100000">
              <a:srgbClr val="7F5E39">
                <a:gamma/>
                <a:tint val="0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51275" y="404813"/>
            <a:ext cx="50768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Перший надрукований твір Остапа Вишні – </a:t>
            </a:r>
          </a:p>
          <a:p>
            <a:pPr algn="ctr"/>
            <a:endParaRPr lang="uk-UA" sz="2800" b="1">
              <a:solidFill>
                <a:srgbClr val="421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uk-UA" sz="28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“Демократичні реформи Денікіна” побачив світ за підписом “П. Грунський”</a:t>
            </a:r>
          </a:p>
          <a:p>
            <a:pPr algn="ctr"/>
            <a:r>
              <a:rPr lang="uk-UA" sz="28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1919 р.</a:t>
            </a:r>
          </a:p>
          <a:p>
            <a:pPr algn="ctr"/>
            <a:r>
              <a:rPr lang="uk-UA" sz="28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Псевдонім Остап Вишня вперше з</a:t>
            </a:r>
            <a:r>
              <a:rPr lang="en-US" sz="28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uk-UA" sz="28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явився</a:t>
            </a:r>
          </a:p>
          <a:p>
            <a:pPr algn="ctr"/>
            <a:r>
              <a:rPr lang="uk-UA" sz="28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22 липня 1921 р. </a:t>
            </a:r>
          </a:p>
          <a:p>
            <a:pPr algn="ctr"/>
            <a:r>
              <a:rPr lang="uk-UA" sz="28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“Селянській правді” під фейлетоном </a:t>
            </a:r>
          </a:p>
          <a:p>
            <a:pPr algn="ctr"/>
            <a:r>
              <a:rPr lang="uk-UA" sz="2800" b="1">
                <a:solidFill>
                  <a:srgbClr val="421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“Чудака, їй-богу!”</a:t>
            </a:r>
          </a:p>
        </p:txBody>
      </p:sp>
      <p:pic>
        <p:nvPicPr>
          <p:cNvPr id="31750" name="Picture 6" descr="00"/>
          <p:cNvPicPr>
            <a:picLocks noChangeAspect="1" noChangeArrowheads="1"/>
          </p:cNvPicPr>
          <p:nvPr/>
        </p:nvPicPr>
        <p:blipFill>
          <a:blip r:embed="rId3" cstate="print"/>
          <a:srcRect l="7411" r="10463" b="11949"/>
          <a:stretch>
            <a:fillRect/>
          </a:stretch>
        </p:blipFill>
        <p:spPr bwMode="auto">
          <a:xfrm>
            <a:off x="323850" y="981075"/>
            <a:ext cx="3533775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3" name="творчість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692150"/>
            <a:ext cx="6858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3850" y="188913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lackoak Std" pitchFamily="50" charset="0"/>
              </a:rPr>
              <a:t>Жанрова своєрідність творів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55650" y="1196975"/>
            <a:ext cx="7777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/>
              <a:t>ГУМОРЕСКА – </a:t>
            </a:r>
            <a:r>
              <a:rPr lang="uk-UA" sz="2400" b="1" i="1"/>
              <a:t>невеликий художній твір, у якому події та люди зображені в жартівливому тоні.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84213" y="2152650"/>
            <a:ext cx="81359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/>
              <a:t>ФЕЙЛЕТОН – </a:t>
            </a:r>
            <a:r>
              <a:rPr lang="uk-UA" sz="2400" b="1" i="1"/>
              <a:t>невеликий художньо-публіцистичний твір у періодичному виданні, у якому злободенні події зображені сатирично або гумористично</a:t>
            </a:r>
            <a:r>
              <a:rPr lang="uk-UA" sz="2400" i="1"/>
              <a:t>.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23850" y="3500438"/>
            <a:ext cx="860425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УСМІШКА</a:t>
            </a:r>
          </a:p>
          <a:p>
            <a:pPr algn="ctr"/>
            <a:r>
              <a:rPr lang="uk-UA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Різновид фейлетону й гуморески, уведений в українську літературу Остапом Вишнею. Своєрідність жанру усмішки полягає в поєднанні  побутових замальовок і жанрових сценок із частими авторськими відступами, їй властиві дотепність і лаконізм.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2"/>
            </a:gs>
            <a:gs pos="100000">
              <a:schemeClr val="bg2">
                <a:gamma/>
                <a:shade val="0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62120" t="6097" r="6773" b="64626"/>
          <a:stretch>
            <a:fillRect/>
          </a:stretch>
        </p:blipFill>
        <p:spPr bwMode="auto">
          <a:xfrm>
            <a:off x="395288" y="476250"/>
            <a:ext cx="4321175" cy="288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38200" y="228600"/>
            <a:ext cx="7394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solidFill>
                <a:srgbClr val="009900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859338" y="620713"/>
            <a:ext cx="4284662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i="1">
                <a:solidFill>
                  <a:srgbClr val="E9DDA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“...  Я сам для своїх речей вигадав назву – “усмішки”, і це слово я люблю куди більше, ніж слово “фейлетон”..</a:t>
            </a:r>
          </a:p>
          <a:p>
            <a:pPr>
              <a:spcBef>
                <a:spcPct val="50000"/>
              </a:spcBef>
            </a:pPr>
            <a:r>
              <a:rPr lang="uk-UA" sz="2400" b="1" i="1">
                <a:solidFill>
                  <a:srgbClr val="E9DDA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“Отак і пишу”</a:t>
            </a:r>
            <a:endParaRPr lang="ru-RU" sz="2400" b="1" i="1">
              <a:solidFill>
                <a:srgbClr val="E9DDA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23850" y="3716338"/>
            <a:ext cx="889317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Характерні особливості усмішок Остапа Вишні:</a:t>
            </a:r>
          </a:p>
          <a:p>
            <a:pPr>
              <a:buFontTx/>
              <a:buChar char="•"/>
            </a:pPr>
            <a:r>
              <a:rPr lang="uk-UA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лаконізм, влучність, дотепність, іронічність;</a:t>
            </a:r>
          </a:p>
          <a:p>
            <a:pPr>
              <a:buFontTx/>
              <a:buChar char="•"/>
            </a:pPr>
            <a:r>
              <a:rPr lang="uk-UA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обов</a:t>
            </a: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uk-UA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язкова присутність автора (у ліричних </a:t>
            </a:r>
          </a:p>
          <a:p>
            <a:r>
              <a:rPr lang="uk-UA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відступах, окремих репліках оповідача);</a:t>
            </a:r>
          </a:p>
          <a:p>
            <a:pPr>
              <a:buFontTx/>
              <a:buChar char="•"/>
            </a:pPr>
            <a:r>
              <a:rPr lang="uk-UA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наявність у творчому доробку тематичних циклів усмішок: сільські, кримські, закордонні, </a:t>
            </a:r>
          </a:p>
          <a:p>
            <a:r>
              <a:rPr lang="uk-UA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реконструктивні, київські, мисливські тощо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655</Words>
  <Application>Microsoft Office PowerPoint</Application>
  <PresentationFormat>Экран (4:3)</PresentationFormat>
  <Paragraphs>99</Paragraphs>
  <Slides>15</Slides>
  <Notes>15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Blackoak Std</vt:lpstr>
      <vt:lpstr>Arno Pro Smbd Caption</vt:lpstr>
      <vt:lpstr>Оформление по умолчанию</vt:lpstr>
      <vt:lpstr>Слайд 1</vt:lpstr>
      <vt:lpstr>Слайд 2</vt:lpstr>
      <vt:lpstr>Слайд 3</vt:lpstr>
      <vt:lpstr>ОСВІТА</vt:lpstr>
      <vt:lpstr>Слайд 5</vt:lpstr>
      <vt:lpstr>Слайд 6</vt:lpstr>
      <vt:lpstr>Слайд 7</vt:lpstr>
      <vt:lpstr>Слайд 8</vt:lpstr>
      <vt:lpstr>Слайд 9</vt:lpstr>
      <vt:lpstr>НАЙВІДОМІШІ ТВОРИ</vt:lpstr>
      <vt:lpstr>Слайд 11</vt:lpstr>
      <vt:lpstr>Слайд 12</vt:lpstr>
      <vt:lpstr>Слайд 13</vt:lpstr>
      <vt:lpstr>Слайд 14</vt:lpstr>
      <vt:lpstr>Слайд 15</vt:lpstr>
    </vt:vector>
  </TitlesOfParts>
  <Company>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COMP</cp:lastModifiedBy>
  <cp:revision>19</cp:revision>
  <dcterms:created xsi:type="dcterms:W3CDTF">2011-11-10T21:24:49Z</dcterms:created>
  <dcterms:modified xsi:type="dcterms:W3CDTF">2012-02-24T08:01:58Z</dcterms:modified>
</cp:coreProperties>
</file>